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34"/>
  </p:notesMasterIdLst>
  <p:handoutMasterIdLst>
    <p:handoutMasterId r:id="rId35"/>
  </p:handoutMasterIdLst>
  <p:sldIdLst>
    <p:sldId id="256" r:id="rId2"/>
    <p:sldId id="284" r:id="rId3"/>
    <p:sldId id="295" r:id="rId4"/>
    <p:sldId id="294" r:id="rId5"/>
    <p:sldId id="290" r:id="rId6"/>
    <p:sldId id="291" r:id="rId7"/>
    <p:sldId id="292" r:id="rId8"/>
    <p:sldId id="287" r:id="rId9"/>
    <p:sldId id="293" r:id="rId10"/>
    <p:sldId id="285" r:id="rId11"/>
    <p:sldId id="296" r:id="rId12"/>
    <p:sldId id="279" r:id="rId13"/>
    <p:sldId id="270" r:id="rId14"/>
    <p:sldId id="272" r:id="rId15"/>
    <p:sldId id="298" r:id="rId16"/>
    <p:sldId id="300" r:id="rId17"/>
    <p:sldId id="299" r:id="rId18"/>
    <p:sldId id="275" r:id="rId19"/>
    <p:sldId id="276" r:id="rId20"/>
    <p:sldId id="277" r:id="rId21"/>
    <p:sldId id="281" r:id="rId22"/>
    <p:sldId id="301" r:id="rId23"/>
    <p:sldId id="302" r:id="rId24"/>
    <p:sldId id="303" r:id="rId25"/>
    <p:sldId id="304" r:id="rId26"/>
    <p:sldId id="305" r:id="rId27"/>
    <p:sldId id="306" r:id="rId28"/>
    <p:sldId id="308" r:id="rId29"/>
    <p:sldId id="309" r:id="rId30"/>
    <p:sldId id="311" r:id="rId31"/>
    <p:sldId id="310" r:id="rId32"/>
    <p:sldId id="278" r:id="rId33"/>
  </p:sldIdLst>
  <p:sldSz cx="9144000" cy="6858000" type="screen4x3"/>
  <p:notesSz cx="9601200" cy="7315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3FB"/>
    <a:srgbClr val="FF0000"/>
    <a:srgbClr val="FF5050"/>
    <a:srgbClr val="01FD61"/>
    <a:srgbClr val="FF6600"/>
    <a:srgbClr val="FFCC99"/>
    <a:srgbClr val="FF9966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56" autoAdjust="0"/>
    <p:restoredTop sz="95463" autoAdjust="0"/>
  </p:normalViewPr>
  <p:slideViewPr>
    <p:cSldViewPr snapToGrid="0">
      <p:cViewPr varScale="1">
        <p:scale>
          <a:sx n="124" d="100"/>
          <a:sy n="124" d="100"/>
        </p:scale>
        <p:origin x="1005" y="66"/>
      </p:cViewPr>
      <p:guideLst>
        <p:guide orient="horz" pos="222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-366" y="1392"/>
      </p:cViewPr>
      <p:guideLst>
        <p:guide orient="horz" pos="2304"/>
        <p:guide pos="3024"/>
      </p:guideLst>
    </p:cSldViewPr>
  </p:notesViewPr>
  <p:gridSpacing cx="914400" cy="9144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2187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5" tIns="47833" rIns="95665" bIns="47833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7346" y="0"/>
            <a:ext cx="4162187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5" tIns="47833" rIns="95665" bIns="47833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7747"/>
            <a:ext cx="4162187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5" tIns="47833" rIns="95665" bIns="47833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7346" y="6947747"/>
            <a:ext cx="4162187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5" tIns="47833" rIns="95665" bIns="47833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782B4F6-4773-46F8-B255-05EC5B1B49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2187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75" tIns="48286" rIns="96575" bIns="48286" numCol="1" anchor="t" anchorCtr="0" compatLnSpc="1">
            <a:prstTxWarp prst="textNoShape">
              <a:avLst/>
            </a:prstTxWarp>
          </a:bodyPr>
          <a:lstStyle>
            <a:lvl1pPr defTabSz="964956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9014" y="0"/>
            <a:ext cx="4162186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75" tIns="48286" rIns="96575" bIns="48286" numCol="1" anchor="t" anchorCtr="0" compatLnSpc="1">
            <a:prstTxWarp prst="textNoShape">
              <a:avLst/>
            </a:prstTxWarp>
          </a:bodyPr>
          <a:lstStyle>
            <a:lvl1pPr algn="r" defTabSz="964956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0160" y="3474720"/>
            <a:ext cx="7040880" cy="3291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75" tIns="48286" rIns="96575" bIns="4828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9440"/>
            <a:ext cx="4162187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75" tIns="48286" rIns="96575" bIns="48286" numCol="1" anchor="b" anchorCtr="0" compatLnSpc="1">
            <a:prstTxWarp prst="textNoShape">
              <a:avLst/>
            </a:prstTxWarp>
          </a:bodyPr>
          <a:lstStyle>
            <a:lvl1pPr defTabSz="964956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9014" y="6949440"/>
            <a:ext cx="4162186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75" tIns="48286" rIns="96575" bIns="48286" numCol="1" anchor="b" anchorCtr="0" compatLnSpc="1">
            <a:prstTxWarp prst="textNoShape">
              <a:avLst/>
            </a:prstTxWarp>
          </a:bodyPr>
          <a:lstStyle>
            <a:lvl1pPr algn="r" defTabSz="964935" eaLnBrk="1" hangingPunct="1">
              <a:defRPr sz="13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7C3DA7E7-3B0C-4E4A-BCE2-C302CDC550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1781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81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BAA47-FAC4-46F9-A81A-EAE7086EF3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313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90E6E1-5668-44E5-A4F7-5F76ABD8FB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414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7435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7435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E3E844-B1F1-4884-88D0-6AF5CFECFF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6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90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419225"/>
            <a:ext cx="4038600" cy="47815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26EAC3-59BB-4542-88DE-2282C5922B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996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457200"/>
            <a:ext cx="8229600" cy="790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AAF332-DC80-4CF1-AD8D-4D32183CB3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120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5584EB-1C08-4D47-9C42-6E91F7C92F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70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79C223-D9C0-4DBD-8D2F-45C88B3812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11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9225"/>
            <a:ext cx="40386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9225"/>
            <a:ext cx="40386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B91A13-2392-45A4-AB6F-B76F44C88C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79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4555A1-1AF4-4917-9877-6D8404E64D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757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0F7847-4A44-4BF9-A3FA-5D3E36A10D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714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955323-D2E7-48E5-ADB2-EB3AE83469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40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BC4747-C93F-43C2-8E4F-C700DC78BE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07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7E46F8-08DB-443F-A411-400B6D3BB1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66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anose="020B0A04020102020204" pitchFamily="34" charset="0"/>
              </a:defRPr>
            </a:lvl1pPr>
          </a:lstStyle>
          <a:p>
            <a:pPr>
              <a:defRPr/>
            </a:pPr>
            <a:fld id="{0D6DE733-A1C1-4BCF-9C62-839F3EBCE9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19225"/>
            <a:ext cx="82296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771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2" r:id="rId1"/>
    <p:sldLayoutId id="2147484060" r:id="rId2"/>
    <p:sldLayoutId id="2147484061" r:id="rId3"/>
    <p:sldLayoutId id="2147484062" r:id="rId4"/>
    <p:sldLayoutId id="2147484063" r:id="rId5"/>
    <p:sldLayoutId id="2147484064" r:id="rId6"/>
    <p:sldLayoutId id="2147484065" r:id="rId7"/>
    <p:sldLayoutId id="2147484066" r:id="rId8"/>
    <p:sldLayoutId id="2147484067" r:id="rId9"/>
    <p:sldLayoutId id="2147484068" r:id="rId10"/>
    <p:sldLayoutId id="2147484069" r:id="rId11"/>
    <p:sldLayoutId id="2147484070" r:id="rId12"/>
    <p:sldLayoutId id="2147484071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guanjw@shanghaitech.edu.cn" TargetMode="External"/><Relationship Id="rId2" Type="http://schemas.openxmlformats.org/officeDocument/2006/relationships/hyperlink" Target="mailto:fanrui@shanghaitech.edu.cn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sz="3600" smtClean="0"/>
              <a:t>Introduction</a:t>
            </a:r>
          </a:p>
        </p:txBody>
      </p:sp>
      <p:sp>
        <p:nvSpPr>
          <p:cNvPr id="512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CS121 Parallel Computing</a:t>
            </a:r>
          </a:p>
          <a:p>
            <a:pPr eaLnBrk="1" hangingPunct="1"/>
            <a:r>
              <a:rPr lang="en-US" altLang="en-US" smtClean="0"/>
              <a:t>Spring </a:t>
            </a:r>
            <a:r>
              <a:rPr lang="en-US" altLang="en-US" smtClean="0"/>
              <a:t>2019</a:t>
            </a:r>
            <a:endParaRPr lang="en-US" altLang="en-US" smtClean="0"/>
          </a:p>
          <a:p>
            <a:pPr eaLnBrk="1" hangingPunct="1"/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Course outline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mtClean="0"/>
              <a:t>Parallel architectures</a:t>
            </a:r>
          </a:p>
          <a:p>
            <a:pPr lvl="1"/>
            <a:r>
              <a:rPr lang="en-US" smtClean="0"/>
              <a:t>Shared memory</a:t>
            </a:r>
          </a:p>
          <a:p>
            <a:pPr lvl="1"/>
            <a:r>
              <a:rPr lang="en-US" smtClean="0"/>
              <a:t>Distributed memory</a:t>
            </a:r>
          </a:p>
          <a:p>
            <a:pPr lvl="1"/>
            <a:r>
              <a:rPr lang="en-US" smtClean="0"/>
              <a:t>Manycore</a:t>
            </a:r>
          </a:p>
          <a:p>
            <a:r>
              <a:rPr lang="en-US" smtClean="0"/>
              <a:t>Parallel languages</a:t>
            </a:r>
          </a:p>
          <a:p>
            <a:pPr lvl="1"/>
            <a:r>
              <a:rPr lang="en-US" smtClean="0"/>
              <a:t>OpenMP, MPI, CUDA, MapReduce</a:t>
            </a:r>
          </a:p>
          <a:p>
            <a:r>
              <a:rPr lang="en-US" smtClean="0"/>
              <a:t>Algorithm design techniques</a:t>
            </a:r>
          </a:p>
          <a:p>
            <a:pPr lvl="1"/>
            <a:r>
              <a:rPr lang="en-US" smtClean="0"/>
              <a:t>Decomposition, load balancing, scheduling</a:t>
            </a:r>
          </a:p>
          <a:p>
            <a:r>
              <a:rPr lang="en-US" smtClean="0"/>
              <a:t>Parallel algorithms</a:t>
            </a:r>
          </a:p>
          <a:p>
            <a:pPr lvl="1"/>
            <a:r>
              <a:rPr lang="en-US" smtClean="0"/>
              <a:t>Dense and sparse matrix algorithms, sorting, search, graph algorithms, PRAM algorithms, etc.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58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brief history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8337480" cy="5315486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Research and theory started in the early 60’s.</a:t>
            </a:r>
          </a:p>
          <a:p>
            <a:pPr lvl="1"/>
            <a:r>
              <a:rPr lang="en-US" smtClean="0"/>
              <a:t>Cray-1 reached 160 MFLOPS in 1976.</a:t>
            </a:r>
          </a:p>
          <a:p>
            <a:r>
              <a:rPr lang="en-US" smtClean="0"/>
              <a:t>Commercially successful supercomputers (Cray, Thinking Machines, etc.) started in 1980’s.</a:t>
            </a:r>
          </a:p>
          <a:p>
            <a:pPr lvl="1"/>
            <a:r>
              <a:rPr lang="en-US" smtClean="0"/>
              <a:t>Used expensive custom processors.</a:t>
            </a:r>
          </a:p>
          <a:p>
            <a:r>
              <a:rPr lang="en-US" smtClean="0"/>
              <a:t>In 1990’s massively parallel processors (MPPs) and clusters became dominant.</a:t>
            </a:r>
          </a:p>
          <a:p>
            <a:pPr lvl="1"/>
            <a:r>
              <a:rPr lang="en-US" smtClean="0"/>
              <a:t>MPPs use commercial (OTS) processors with custom interconnects.</a:t>
            </a:r>
          </a:p>
          <a:p>
            <a:pPr lvl="1"/>
            <a:r>
              <a:rPr lang="en-US" smtClean="0"/>
              <a:t>Clusters use OTS processors and interconnects running Linux.</a:t>
            </a:r>
          </a:p>
          <a:p>
            <a:pPr lvl="2"/>
            <a:r>
              <a:rPr lang="en-US" smtClean="0"/>
              <a:t>Cheap, easy to build and relatively powerful.</a:t>
            </a:r>
          </a:p>
          <a:p>
            <a:pPr lvl="2"/>
            <a:r>
              <a:rPr lang="en-US" smtClean="0"/>
              <a:t>Most data centers today are clusters.</a:t>
            </a:r>
          </a:p>
          <a:p>
            <a:r>
              <a:rPr lang="en-US" smtClean="0"/>
              <a:t>Fastest supercomputer today is </a:t>
            </a:r>
            <a:r>
              <a:rPr lang="en-US" smtClean="0"/>
              <a:t>IBM Summit MPP</a:t>
            </a:r>
            <a:r>
              <a:rPr lang="en-US" smtClean="0"/>
              <a:t>.</a:t>
            </a:r>
          </a:p>
          <a:p>
            <a:pPr lvl="1"/>
            <a:r>
              <a:rPr lang="en-US" smtClean="0"/>
              <a:t>Runs at </a:t>
            </a:r>
            <a:r>
              <a:rPr lang="en-US" smtClean="0"/>
              <a:t>143</a:t>
            </a:r>
            <a:r>
              <a:rPr lang="en-US" smtClean="0"/>
              <a:t> </a:t>
            </a:r>
            <a:r>
              <a:rPr lang="en-US" smtClean="0"/>
              <a:t>PFLOPS, about 1M times faster than a desktop processor.</a:t>
            </a:r>
          </a:p>
          <a:p>
            <a:r>
              <a:rPr lang="en-US"/>
              <a:t>Apart from supercomputers, progress in parallel computing stalled in 1990’s until mid </a:t>
            </a:r>
            <a:r>
              <a:rPr lang="en-US" smtClean="0"/>
              <a:t>2000’s.</a:t>
            </a:r>
            <a:endParaRPr lang="en-US"/>
          </a:p>
          <a:p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7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smtClean="0"/>
              <a:t>Moore’s Law and parallel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229600" cy="2821434"/>
          </a:xfrm>
        </p:spPr>
        <p:txBody>
          <a:bodyPr>
            <a:normAutofit fontScale="62500" lnSpcReduction="20000"/>
          </a:bodyPr>
          <a:lstStyle/>
          <a:p>
            <a:pPr>
              <a:defRPr/>
            </a:pPr>
            <a:r>
              <a:rPr lang="en-US" smtClean="0"/>
              <a:t>In 1965, Gordon Moore, co-founder of Intel, predicted transistor count would double every 18 months.</a:t>
            </a:r>
          </a:p>
          <a:p>
            <a:pPr lvl="1">
              <a:defRPr/>
            </a:pPr>
            <a:r>
              <a:rPr lang="en-US" smtClean="0"/>
              <a:t>Held true for the last 50 years!</a:t>
            </a:r>
          </a:p>
          <a:p>
            <a:pPr>
              <a:defRPr/>
            </a:pPr>
            <a:r>
              <a:rPr lang="en-US" smtClean="0"/>
              <a:t>Until mid 2000’s, this implied single processor performance doubled at same rate.</a:t>
            </a:r>
          </a:p>
          <a:p>
            <a:pPr>
              <a:defRPr/>
            </a:pPr>
            <a:r>
              <a:rPr lang="en-US" smtClean="0"/>
              <a:t>This held back development of parallel processors, since in the time to develop one, single processor performance would improve dramatically.</a:t>
            </a:r>
          </a:p>
          <a:p>
            <a:pPr>
              <a:defRPr/>
            </a:pPr>
            <a:r>
              <a:rPr lang="en-US" smtClean="0"/>
              <a:t>But since ca. 2005, parallel processing has become essential to taking advantage of Moore’s Law.</a:t>
            </a:r>
          </a:p>
          <a:p>
            <a:pPr>
              <a:defRPr/>
            </a:pPr>
            <a:endParaRPr lang="en-US"/>
          </a:p>
        </p:txBody>
      </p:sp>
      <p:pic>
        <p:nvPicPr>
          <p:cNvPr id="20484" name="Picture 2" descr="http://education.mrsec.wisc.edu/SlideShow/images/computer/Moores_La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571" y="4240659"/>
            <a:ext cx="3791128" cy="2617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Moore’s Law and performance</a:t>
            </a:r>
          </a:p>
        </p:txBody>
      </p:sp>
      <p:sp>
        <p:nvSpPr>
          <p:cNvPr id="22531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685800" y="1163638"/>
            <a:ext cx="8134564" cy="2463140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sz="2400" smtClean="0"/>
              <a:t>Transistor properties, e.g. size and clock speed, do not scale equally.</a:t>
            </a:r>
          </a:p>
          <a:p>
            <a:r>
              <a:rPr lang="en-US" altLang="en-US" sz="2400" smtClean="0"/>
              <a:t>Higher single processor clock speeds is increasingly difficult to achieve.</a:t>
            </a:r>
          </a:p>
          <a:p>
            <a:pPr lvl="1"/>
            <a:r>
              <a:rPr lang="en-US" altLang="en-US" sz="2000" smtClean="0"/>
              <a:t>Heat</a:t>
            </a:r>
          </a:p>
          <a:p>
            <a:pPr lvl="1"/>
            <a:r>
              <a:rPr lang="en-US" altLang="en-US" sz="2000" smtClean="0"/>
              <a:t>Power consumption</a:t>
            </a:r>
          </a:p>
          <a:p>
            <a:pPr lvl="1"/>
            <a:r>
              <a:rPr lang="en-US" altLang="en-US" sz="2000" smtClean="0"/>
              <a:t>Current leakage</a:t>
            </a:r>
          </a:p>
        </p:txBody>
      </p:sp>
      <p:pic>
        <p:nvPicPr>
          <p:cNvPr id="22532" name="Picture 4" descr="http://www.extremetech.com/wp-content/uploads/2014/09/DennardScal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238" y="3683000"/>
            <a:ext cx="4408487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6" descr="http://www.nist.gov/pml/div683/images/3D-HMC-Pic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4922838"/>
            <a:ext cx="2871787" cy="206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Moore’s Law revisited</a:t>
            </a:r>
            <a:endParaRPr lang="en-US" altLang="en-US" smtClean="0"/>
          </a:p>
        </p:txBody>
      </p:sp>
      <p:sp>
        <p:nvSpPr>
          <p:cNvPr id="29696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5043488" cy="4959350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smtClean="0"/>
              <a:t>Multicore technology addresses (lack of) clock speed scaling.</a:t>
            </a:r>
          </a:p>
          <a:p>
            <a:pPr lvl="1">
              <a:defRPr/>
            </a:pPr>
            <a:r>
              <a:rPr lang="en-US" smtClean="0"/>
              <a:t>Link multiple processing cores together on same chip. </a:t>
            </a:r>
          </a:p>
          <a:p>
            <a:pPr lvl="1">
              <a:defRPr/>
            </a:pPr>
            <a:r>
              <a:rPr lang="en-US" smtClean="0"/>
              <a:t>More efficient to replace a single high speed processor with multiple slower processors.</a:t>
            </a:r>
          </a:p>
          <a:p>
            <a:pPr lvl="1">
              <a:defRPr/>
            </a:pPr>
            <a:r>
              <a:rPr lang="en-US" smtClean="0"/>
              <a:t>Another approach is to stack chips in a 3D structure.</a:t>
            </a:r>
          </a:p>
          <a:p>
            <a:pPr>
              <a:defRPr/>
            </a:pPr>
            <a:r>
              <a:rPr lang="en-US"/>
              <a:t>D</a:t>
            </a:r>
            <a:r>
              <a:rPr lang="en-US" smtClean="0"/>
              <a:t>eveloping software for multicores has been harder than scaling hardware.</a:t>
            </a:r>
          </a:p>
          <a:p>
            <a:pPr lvl="1">
              <a:defRPr/>
            </a:pPr>
            <a:r>
              <a:rPr lang="en-US" smtClean="0"/>
              <a:t>Software developers with parallel computing skills are in high demand.</a:t>
            </a:r>
          </a:p>
        </p:txBody>
      </p:sp>
      <p:pic>
        <p:nvPicPr>
          <p:cNvPr id="24581" name="Picture 2" descr="http://i.stack.imgur.com/fRJg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3041650"/>
            <a:ext cx="2659062" cy="162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4" descr="http://cs.nyu.edu/courses/fall14/CSCI-GA.3033-009/multi%20cor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0" y="661988"/>
            <a:ext cx="186055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6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state of the art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8229600" cy="5258977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Parallel computers today mainly based on </a:t>
            </a:r>
            <a:r>
              <a:rPr lang="en-US" smtClean="0"/>
              <a:t>four </a:t>
            </a:r>
            <a:r>
              <a:rPr lang="en-US" smtClean="0"/>
              <a:t>processor architectures.</a:t>
            </a:r>
          </a:p>
          <a:p>
            <a:pPr lvl="1"/>
            <a:r>
              <a:rPr lang="en-US" smtClean="0"/>
              <a:t>Multicores </a:t>
            </a:r>
          </a:p>
          <a:p>
            <a:pPr lvl="2"/>
            <a:r>
              <a:rPr lang="en-US" smtClean="0"/>
              <a:t>Small number (</a:t>
            </a:r>
            <a:r>
              <a:rPr lang="en-US" smtClean="0">
                <a:latin typeface="Symbol" panose="05050102010706020507" pitchFamily="18" charset="2"/>
              </a:rPr>
              <a:t>£ </a:t>
            </a:r>
            <a:r>
              <a:rPr lang="en-US" smtClean="0"/>
              <a:t>40) of fast, general purpose cores.</a:t>
            </a:r>
          </a:p>
          <a:p>
            <a:pPr lvl="2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Intel Xeon, IBM Power, Sun SPARC.</a:t>
            </a:r>
          </a:p>
          <a:p>
            <a:pPr lvl="1"/>
            <a:r>
              <a:rPr lang="en-US" smtClean="0"/>
              <a:t>Manycores </a:t>
            </a:r>
          </a:p>
          <a:p>
            <a:pPr lvl="2"/>
            <a:r>
              <a:rPr lang="en-US" smtClean="0"/>
              <a:t>Large number (1000’s) of simple cores.</a:t>
            </a:r>
          </a:p>
          <a:p>
            <a:pPr lvl="2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Nvidia Pascal GPU, Intel Xeon Phi, Sunway SW26010.</a:t>
            </a:r>
            <a:endParaRPr lang="en-US"/>
          </a:p>
          <a:p>
            <a:pPr lvl="1"/>
            <a:r>
              <a:rPr lang="en-US" smtClean="0"/>
              <a:t>FPGA (field programmable gate arrays)</a:t>
            </a:r>
          </a:p>
          <a:p>
            <a:pPr lvl="2"/>
            <a:r>
              <a:rPr lang="en-US" smtClean="0"/>
              <a:t>Reconfigurable hardware customized for specific problems</a:t>
            </a:r>
            <a:r>
              <a:rPr lang="en-US" smtClean="0"/>
              <a:t>.</a:t>
            </a:r>
          </a:p>
          <a:p>
            <a:pPr lvl="1"/>
            <a:r>
              <a:rPr lang="en-US" smtClean="0"/>
              <a:t>ASIC (application specific integrated circuits)</a:t>
            </a:r>
          </a:p>
          <a:p>
            <a:pPr lvl="2"/>
            <a:r>
              <a:rPr lang="en-US" smtClean="0"/>
              <a:t>Specially built hardware for specific problems.</a:t>
            </a:r>
          </a:p>
          <a:p>
            <a:pPr lvl="2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Google TPU, Apple Neural Engine, IBM TrueNorth.</a:t>
            </a:r>
            <a:endParaRPr lang="en-US" smtClean="0"/>
          </a:p>
          <a:p>
            <a:r>
              <a:rPr lang="en-US" smtClean="0"/>
              <a:t>In addition to processing speed, energy efficiency also increasing important.</a:t>
            </a:r>
          </a:p>
          <a:p>
            <a:pPr lvl="1"/>
            <a:r>
              <a:rPr lang="en-US" smtClean="0"/>
              <a:t>Biggest datacenters consume over 100 MW of power, ~ 50K homes.</a:t>
            </a:r>
          </a:p>
          <a:p>
            <a:pPr lvl="1"/>
            <a:r>
              <a:rPr lang="en-US" smtClean="0"/>
              <a:t>Biggest supercomputers consume ~ 20MW of power.</a:t>
            </a:r>
          </a:p>
          <a:p>
            <a:pPr lvl="1"/>
            <a:r>
              <a:rPr lang="en-US" smtClean="0"/>
              <a:t>Goal is a supercomputer achieving 50 GFLOPS / W.</a:t>
            </a:r>
          </a:p>
          <a:p>
            <a:pPr lvl="2"/>
            <a:r>
              <a:rPr lang="en-US" smtClean="0"/>
              <a:t>Current supercomputers achieve 1-6 GFLOPS / W.</a:t>
            </a:r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22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973071"/>
              </p:ext>
            </p:extLst>
          </p:nvPr>
        </p:nvGraphicFramePr>
        <p:xfrm>
          <a:off x="1555916" y="4921611"/>
          <a:ext cx="5758200" cy="73183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51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1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1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1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16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3570">
                <a:tc>
                  <a:txBody>
                    <a:bodyPr/>
                    <a:lstStyle/>
                    <a:p>
                      <a:r>
                        <a:rPr lang="en-US" sz="1800" smtClean="0">
                          <a:solidFill>
                            <a:srgbClr val="00B0F0"/>
                          </a:solidFill>
                        </a:rPr>
                        <a:t>Mega</a:t>
                      </a:r>
                      <a:endParaRPr lang="en-US" sz="1800">
                        <a:solidFill>
                          <a:srgbClr val="00B0F0"/>
                        </a:solidFill>
                      </a:endParaRPr>
                    </a:p>
                  </a:txBody>
                  <a:tcPr marT="45798" marB="457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>
                          <a:solidFill>
                            <a:srgbClr val="00B0F0"/>
                          </a:solidFill>
                        </a:rPr>
                        <a:t>Giga</a:t>
                      </a:r>
                      <a:endParaRPr lang="en-US" sz="1800">
                        <a:solidFill>
                          <a:srgbClr val="00B0F0"/>
                        </a:solidFill>
                      </a:endParaRPr>
                    </a:p>
                  </a:txBody>
                  <a:tcPr marT="45798" marB="457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>
                          <a:solidFill>
                            <a:srgbClr val="00B0F0"/>
                          </a:solidFill>
                        </a:rPr>
                        <a:t>Tera</a:t>
                      </a:r>
                      <a:endParaRPr lang="en-US" sz="1800">
                        <a:solidFill>
                          <a:srgbClr val="00B0F0"/>
                        </a:solidFill>
                      </a:endParaRPr>
                    </a:p>
                  </a:txBody>
                  <a:tcPr marT="45798" marB="457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>
                          <a:solidFill>
                            <a:srgbClr val="00B0F0"/>
                          </a:solidFill>
                        </a:rPr>
                        <a:t>Peta</a:t>
                      </a:r>
                      <a:endParaRPr lang="en-US" sz="1800">
                        <a:solidFill>
                          <a:srgbClr val="00B0F0"/>
                        </a:solidFill>
                      </a:endParaRPr>
                    </a:p>
                  </a:txBody>
                  <a:tcPr marT="45798" marB="457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>
                          <a:solidFill>
                            <a:srgbClr val="00B0F0"/>
                          </a:solidFill>
                        </a:rPr>
                        <a:t>Exa</a:t>
                      </a:r>
                      <a:endParaRPr lang="en-US" sz="1800">
                        <a:solidFill>
                          <a:srgbClr val="00B0F0"/>
                        </a:solidFill>
                      </a:endParaRPr>
                    </a:p>
                  </a:txBody>
                  <a:tcPr marT="45798" marB="457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570">
                <a:tc>
                  <a:txBody>
                    <a:bodyPr/>
                    <a:lstStyle/>
                    <a:p>
                      <a:r>
                        <a:rPr lang="en-US" sz="1800" smtClean="0"/>
                        <a:t>10</a:t>
                      </a:r>
                      <a:r>
                        <a:rPr lang="en-US" sz="1800" baseline="30000" smtClean="0"/>
                        <a:t>6</a:t>
                      </a:r>
                      <a:endParaRPr lang="en-US" sz="1800"/>
                    </a:p>
                  </a:txBody>
                  <a:tcPr marT="45798" marB="45798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/>
                        <a:t>10</a:t>
                      </a:r>
                      <a:r>
                        <a:rPr lang="en-US" sz="1800" baseline="30000" smtClean="0"/>
                        <a:t>9</a:t>
                      </a:r>
                      <a:endParaRPr lang="en-US" sz="1800"/>
                    </a:p>
                  </a:txBody>
                  <a:tcPr marT="45798" marB="45798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/>
                        <a:t>10</a:t>
                      </a:r>
                      <a:r>
                        <a:rPr lang="en-US" sz="1800" baseline="30000" smtClean="0"/>
                        <a:t>12</a:t>
                      </a:r>
                      <a:endParaRPr lang="en-US" sz="1800"/>
                    </a:p>
                  </a:txBody>
                  <a:tcPr marT="45798" marB="45798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/>
                        <a:t>10</a:t>
                      </a:r>
                      <a:r>
                        <a:rPr lang="en-US" sz="1800" baseline="30000" smtClean="0"/>
                        <a:t>15</a:t>
                      </a:r>
                      <a:endParaRPr lang="en-US" sz="1800"/>
                    </a:p>
                  </a:txBody>
                  <a:tcPr marT="45798" marB="45798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/>
                        <a:t>10</a:t>
                      </a:r>
                      <a:r>
                        <a:rPr lang="en-US" sz="1800" baseline="30000" smtClean="0"/>
                        <a:t>18</a:t>
                      </a:r>
                      <a:endParaRPr lang="en-US" sz="1800"/>
                    </a:p>
                  </a:txBody>
                  <a:tcPr marT="45798" marB="45798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79" y="3156946"/>
            <a:ext cx="8545654" cy="17153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Top 500 list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229600" cy="5341171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Biannual ranking of fastest 500 supercomputers in the world.</a:t>
            </a:r>
          </a:p>
          <a:p>
            <a:pPr lvl="1"/>
            <a:r>
              <a:rPr lang="en-US" smtClean="0"/>
              <a:t>Speed measured in floating point operations per second.</a:t>
            </a:r>
          </a:p>
          <a:p>
            <a:pPr lvl="1"/>
            <a:r>
              <a:rPr lang="en-US" smtClean="0"/>
              <a:t>Uses high-performance LINPACK to solve a dense linear system Ax = b.</a:t>
            </a:r>
          </a:p>
          <a:p>
            <a:pPr lvl="2"/>
            <a:r>
              <a:rPr lang="en-US" smtClean="0"/>
              <a:t>Compute intensive, but doesn’t stress memory system.</a:t>
            </a:r>
          </a:p>
          <a:p>
            <a:pPr lvl="2"/>
            <a:r>
              <a:rPr lang="en-US" smtClean="0"/>
              <a:t>May not represent performance on real-world problems.</a:t>
            </a:r>
          </a:p>
          <a:p>
            <a:pPr marL="914400" lvl="2" indent="0">
              <a:buNone/>
            </a:pPr>
            <a:endParaRPr lang="en-US" smtClean="0"/>
          </a:p>
          <a:p>
            <a:pPr lvl="1"/>
            <a:endParaRPr lang="en-US"/>
          </a:p>
          <a:p>
            <a:pPr lvl="1"/>
            <a:endParaRPr lang="en-US" smtClean="0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 smtClean="0"/>
          </a:p>
          <a:p>
            <a:pPr lvl="1"/>
            <a:endParaRPr lang="en-US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r>
              <a:rPr lang="en-US" smtClean="0"/>
              <a:t>For comparison, Intel multicore achieves ~20 GFLOPS / core, and GPU achieves ~ 10 TFLOPS / board.</a:t>
            </a:r>
          </a:p>
          <a:p>
            <a:pPr marL="457200" lvl="1" indent="0">
              <a:buNone/>
            </a:pPr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16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428038" cy="790575"/>
          </a:xfrm>
        </p:spPr>
        <p:txBody>
          <a:bodyPr/>
          <a:lstStyle/>
          <a:p>
            <a:r>
              <a:rPr lang="en-US" altLang="en-US" smtClean="0"/>
              <a:t>Top 500 - Trends</a:t>
            </a:r>
          </a:p>
        </p:txBody>
      </p:sp>
      <p:pic>
        <p:nvPicPr>
          <p:cNvPr id="2050" name="Picture 2" descr="https://3s81si1s5ygj3mzby34dq6qf-wpengine.netdna-ssl.com/wp-content/uploads/2016/10/top500-nov-2016-performance-over-tim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50682"/>
            <a:ext cx="9179960" cy="359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52114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Top 500 – Architecture</a:t>
            </a:r>
          </a:p>
        </p:txBody>
      </p:sp>
      <p:pic>
        <p:nvPicPr>
          <p:cNvPr id="2765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75" y="1417638"/>
            <a:ext cx="4403725" cy="523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417638"/>
            <a:ext cx="18288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413" y="2103438"/>
            <a:ext cx="186690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2859088"/>
            <a:ext cx="180022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Top 500 – Interconnect </a:t>
            </a:r>
          </a:p>
        </p:txBody>
      </p:sp>
      <p:pic>
        <p:nvPicPr>
          <p:cNvPr id="2867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1530350"/>
            <a:ext cx="4656138" cy="505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438" y="1530350"/>
            <a:ext cx="3133725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425" y="3789363"/>
            <a:ext cx="1443038" cy="173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Administrivia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8255000" cy="2399512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sz="2600" smtClean="0">
                <a:solidFill>
                  <a:srgbClr val="1503FB"/>
                </a:solidFill>
              </a:rPr>
              <a:t>Instructor</a:t>
            </a:r>
            <a:r>
              <a:rPr lang="en-US" altLang="en-US" sz="2600" smtClean="0">
                <a:solidFill>
                  <a:srgbClr val="0070C0"/>
                </a:solidFill>
              </a:rPr>
              <a:t> 	</a:t>
            </a:r>
            <a:r>
              <a:rPr lang="en-US" altLang="en-US" sz="2600" smtClean="0"/>
              <a:t>Assoc Prof Rui FAN </a:t>
            </a:r>
            <a:r>
              <a:rPr lang="zh-CN" altLang="en-US" sz="2600" smtClean="0">
                <a:latin typeface="KaiTi" panose="02010609060101010101" pitchFamily="49" charset="-122"/>
                <a:ea typeface="KaiTi" panose="02010609060101010101" pitchFamily="49" charset="-122"/>
              </a:rPr>
              <a:t>范</a:t>
            </a:r>
            <a:r>
              <a:rPr lang="zh-CN" altLang="en-US" sz="2600" smtClean="0">
                <a:latin typeface="KaiTi" panose="02010609060101010101" pitchFamily="49" charset="-122"/>
                <a:ea typeface="KaiTi" panose="02010609060101010101" pitchFamily="49" charset="-122"/>
              </a:rPr>
              <a:t>睿</a:t>
            </a:r>
            <a:r>
              <a:rPr lang="en-US" altLang="zh-CN" sz="2600">
                <a:latin typeface="KaiTi" panose="02010609060101010101" pitchFamily="49" charset="-122"/>
                <a:ea typeface="KaiTi" panose="02010609060101010101" pitchFamily="49" charset="-122"/>
              </a:rPr>
              <a:t>	</a:t>
            </a:r>
            <a:r>
              <a:rPr lang="en-US" altLang="zh-CN" sz="2600" smtClean="0">
                <a:latin typeface="KaiTi" panose="02010609060101010101" pitchFamily="49" charset="-122"/>
                <a:ea typeface="KaiTi" panose="02010609060101010101" pitchFamily="49" charset="-122"/>
              </a:rPr>
              <a:t>				</a:t>
            </a:r>
            <a:r>
              <a:rPr lang="en-US" altLang="en-US" sz="2600" smtClean="0">
                <a:hlinkClick r:id="rId2"/>
              </a:rPr>
              <a:t>fanrui@shanghaitech.edu.cn</a:t>
            </a:r>
            <a:r>
              <a:rPr lang="en-US" altLang="en-US" sz="2600" smtClean="0"/>
              <a:t> / 2068-5372</a:t>
            </a:r>
          </a:p>
          <a:p>
            <a:r>
              <a:rPr lang="en-US" altLang="en-US" sz="2600" smtClean="0">
                <a:solidFill>
                  <a:srgbClr val="1503FB"/>
                </a:solidFill>
              </a:rPr>
              <a:t>Office hour	</a:t>
            </a:r>
            <a:r>
              <a:rPr lang="en-US" altLang="en-US" sz="2600" smtClean="0"/>
              <a:t>Wednesdays 4:50-6pm</a:t>
            </a:r>
            <a:r>
              <a:rPr lang="en-US" altLang="en-US" sz="2600" smtClean="0"/>
              <a:t>, SIST 1A-504E </a:t>
            </a:r>
            <a:endParaRPr lang="en-US" altLang="en-US" sz="2600" smtClean="0"/>
          </a:p>
          <a:p>
            <a:r>
              <a:rPr lang="en-US" altLang="en-US" sz="2600" smtClean="0">
                <a:solidFill>
                  <a:srgbClr val="1503FB"/>
                </a:solidFill>
              </a:rPr>
              <a:t>TA</a:t>
            </a:r>
            <a:r>
              <a:rPr lang="en-US" altLang="en-US" sz="2600" smtClean="0"/>
              <a:t>		Jiawen Guan </a:t>
            </a:r>
            <a:r>
              <a:rPr lang="zh-CN" altLang="en-US" sz="2600">
                <a:latin typeface="KaiTi" panose="02010609060101010101" pitchFamily="49" charset="-122"/>
                <a:ea typeface="KaiTi" panose="02010609060101010101" pitchFamily="49" charset="-122"/>
              </a:rPr>
              <a:t>官</a:t>
            </a:r>
            <a:r>
              <a:rPr lang="zh-CN" altLang="en-US" sz="2600">
                <a:latin typeface="KaiTi" panose="02010609060101010101" pitchFamily="49" charset="-122"/>
                <a:ea typeface="KaiTi" panose="02010609060101010101" pitchFamily="49" charset="-122"/>
              </a:rPr>
              <a:t>加</a:t>
            </a:r>
            <a:r>
              <a:rPr lang="zh-CN" altLang="en-US" sz="2600" smtClean="0">
                <a:latin typeface="KaiTi" panose="02010609060101010101" pitchFamily="49" charset="-122"/>
                <a:ea typeface="KaiTi" panose="02010609060101010101" pitchFamily="49" charset="-122"/>
              </a:rPr>
              <a:t>文</a:t>
            </a:r>
            <a:endParaRPr lang="en-US" altLang="zh-CN" sz="2600" smtClean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indent="0">
              <a:buNone/>
            </a:pPr>
            <a:r>
              <a:rPr lang="en-US" altLang="en-US" sz="2600">
                <a:latin typeface="KaiTi" panose="02010609060101010101" pitchFamily="49" charset="-122"/>
                <a:ea typeface="KaiTi" panose="02010609060101010101" pitchFamily="49" charset="-122"/>
              </a:rPr>
              <a:t>	</a:t>
            </a:r>
            <a:r>
              <a:rPr lang="en-US" altLang="en-US" sz="2600" smtClean="0">
                <a:latin typeface="KaiTi" panose="02010609060101010101" pitchFamily="49" charset="-122"/>
                <a:ea typeface="KaiTi" panose="02010609060101010101" pitchFamily="49" charset="-122"/>
              </a:rPr>
              <a:t>	</a:t>
            </a:r>
            <a:r>
              <a:rPr lang="en-US" altLang="en-US" sz="2600" smtClean="0">
                <a:hlinkClick r:id="rId3"/>
              </a:rPr>
              <a:t>guanjw@shanghaitech.edu.cn</a:t>
            </a:r>
            <a:endParaRPr lang="en-US" altLang="en-US" sz="2600" smtClean="0"/>
          </a:p>
          <a:p>
            <a:r>
              <a:rPr lang="en-US" altLang="en-US" sz="2600" smtClean="0">
                <a:solidFill>
                  <a:srgbClr val="1503FB"/>
                </a:solidFill>
              </a:rPr>
              <a:t>Recitation 	</a:t>
            </a:r>
            <a:r>
              <a:rPr lang="en-US" altLang="en-US" sz="2600" smtClean="0"/>
              <a:t>Thursdays 7pm, location TBD  </a:t>
            </a:r>
          </a:p>
          <a:p>
            <a:r>
              <a:rPr lang="en-US" altLang="en-US" sz="2600" smtClean="0">
                <a:solidFill>
                  <a:srgbClr val="1503FB"/>
                </a:solidFill>
              </a:rPr>
              <a:t>Website</a:t>
            </a:r>
            <a:r>
              <a:rPr lang="en-US" altLang="en-US" sz="2600" smtClean="0"/>
              <a:t> </a:t>
            </a:r>
            <a:r>
              <a:rPr lang="en-US" altLang="en-US" sz="2600" smtClean="0"/>
              <a:t>	Blackboard and Piazza</a:t>
            </a:r>
          </a:p>
          <a:p>
            <a:endParaRPr lang="en-US" altLang="en-US" sz="2600" smtClean="0"/>
          </a:p>
          <a:p>
            <a:endParaRPr lang="en-US" altLang="en-US" sz="2600">
              <a:solidFill>
                <a:srgbClr val="1503FB"/>
              </a:solidFill>
            </a:endParaRPr>
          </a:p>
          <a:p>
            <a:endParaRPr lang="en-US" altLang="en-US" sz="2600" smtClean="0">
              <a:solidFill>
                <a:srgbClr val="1503FB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492287"/>
              </p:ext>
            </p:extLst>
          </p:nvPr>
        </p:nvGraphicFramePr>
        <p:xfrm>
          <a:off x="754183" y="3875384"/>
          <a:ext cx="7819293" cy="24374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8043">
                  <a:extLst>
                    <a:ext uri="{9D8B030D-6E8A-4147-A177-3AD203B41FA5}">
                      <a16:colId xmlns:a16="http://schemas.microsoft.com/office/drawing/2014/main" val="1107834166"/>
                    </a:ext>
                  </a:extLst>
                </a:gridCol>
                <a:gridCol w="1376744">
                  <a:extLst>
                    <a:ext uri="{9D8B030D-6E8A-4147-A177-3AD203B41FA5}">
                      <a16:colId xmlns:a16="http://schemas.microsoft.com/office/drawing/2014/main" val="2748632548"/>
                    </a:ext>
                  </a:extLst>
                </a:gridCol>
                <a:gridCol w="4704506">
                  <a:extLst>
                    <a:ext uri="{9D8B030D-6E8A-4147-A177-3AD203B41FA5}">
                      <a16:colId xmlns:a16="http://schemas.microsoft.com/office/drawing/2014/main" val="4216708843"/>
                    </a:ext>
                  </a:extLst>
                </a:gridCol>
              </a:tblGrid>
              <a:tr h="313355"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Problem sets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25%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TA will discuss solutions during recitation.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537823"/>
                  </a:ext>
                </a:extLst>
              </a:tr>
              <a:tr h="339117"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Labs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15</a:t>
                      </a:r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en-US" sz="1400" b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Solve</a:t>
                      </a: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 problems using OpenMP and CUDA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191867"/>
                  </a:ext>
                </a:extLst>
              </a:tr>
              <a:tr h="1111854">
                <a:tc>
                  <a:txBody>
                    <a:bodyPr/>
                    <a:lstStyle/>
                    <a:p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25%</a:t>
                      </a:r>
                      <a:endParaRPr lang="en-US" sz="14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Teams of 2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Find an</a:t>
                      </a: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 interesting problem and give a parallel solution.</a:t>
                      </a:r>
                      <a:endParaRPr lang="en-US" sz="1400" b="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Tell me your problem by week </a:t>
                      </a: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7.</a:t>
                      </a:r>
                      <a:endParaRPr lang="en-US" sz="1400" b="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15 minute presentation during last lecture.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Submit report after presentation.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655532"/>
                  </a:ext>
                </a:extLst>
              </a:tr>
              <a:tr h="313355"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Midterm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10%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During</a:t>
                      </a: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 lecture time on </a:t>
                      </a: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on April 8 (Week 8)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343790"/>
                  </a:ext>
                </a:extLst>
              </a:tr>
              <a:tr h="313355"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Final exam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25%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512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206131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Top 500 – Applications</a:t>
            </a:r>
          </a:p>
        </p:txBody>
      </p:sp>
      <p:pic>
        <p:nvPicPr>
          <p:cNvPr id="2969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01775"/>
            <a:ext cx="4738687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050" y="1501775"/>
            <a:ext cx="3743325" cy="247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Other performance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9224"/>
            <a:ext cx="8229601" cy="5334273"/>
          </a:xfrm>
        </p:spPr>
        <p:txBody>
          <a:bodyPr>
            <a:normAutofit/>
          </a:bodyPr>
          <a:lstStyle/>
          <a:p>
            <a:r>
              <a:rPr lang="en-US" altLang="en-US" sz="2400" smtClean="0"/>
              <a:t>LINPACK does compute-intensive operations on structured dense matrices.</a:t>
            </a:r>
          </a:p>
          <a:p>
            <a:pPr lvl="1"/>
            <a:r>
              <a:rPr lang="en-US" altLang="en-US" sz="2000" smtClean="0"/>
              <a:t>Ideal for physical simulations.</a:t>
            </a:r>
          </a:p>
          <a:p>
            <a:pPr lvl="1"/>
            <a:r>
              <a:rPr lang="en-US" altLang="en-US" sz="2000" smtClean="0"/>
              <a:t>Uniform control flow, predictable and coalesced memory accesses.</a:t>
            </a:r>
          </a:p>
          <a:p>
            <a:r>
              <a:rPr lang="en-US" altLang="en-US" sz="2400" smtClean="0"/>
              <a:t>Data-intensive applications today have instruction divergence, branching and random memory accesses.</a:t>
            </a:r>
          </a:p>
          <a:p>
            <a:r>
              <a:rPr lang="en-US" altLang="en-US" sz="2400" smtClean="0"/>
              <a:t>New benchmarks give more complete performance picture</a:t>
            </a:r>
          </a:p>
          <a:p>
            <a:pPr lvl="1"/>
            <a:r>
              <a:rPr lang="en-US" altLang="en-US" sz="2000" smtClean="0"/>
              <a:t>HPCG performs sparse matrix operations.</a:t>
            </a:r>
          </a:p>
          <a:p>
            <a:pPr lvl="1"/>
            <a:r>
              <a:rPr lang="en-US" altLang="en-US" sz="2000" smtClean="0"/>
              <a:t>Graph500 performs breadth-first search.</a:t>
            </a:r>
          </a:p>
          <a:p>
            <a:r>
              <a:rPr lang="en-US" altLang="en-US" sz="2400" smtClean="0"/>
              <a:t>A computer’s performance can differ dramatically depending on benchmark.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performance measures</a:t>
            </a:r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670776"/>
              </p:ext>
            </p:extLst>
          </p:nvPr>
        </p:nvGraphicFramePr>
        <p:xfrm>
          <a:off x="457200" y="1416423"/>
          <a:ext cx="8304305" cy="5103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281">
                  <a:extLst>
                    <a:ext uri="{9D8B030D-6E8A-4147-A177-3AD203B41FA5}">
                      <a16:colId xmlns:a16="http://schemas.microsoft.com/office/drawing/2014/main" val="1330383987"/>
                    </a:ext>
                  </a:extLst>
                </a:gridCol>
                <a:gridCol w="1650379">
                  <a:extLst>
                    <a:ext uri="{9D8B030D-6E8A-4147-A177-3AD203B41FA5}">
                      <a16:colId xmlns:a16="http://schemas.microsoft.com/office/drawing/2014/main" val="2888599299"/>
                    </a:ext>
                  </a:extLst>
                </a:gridCol>
                <a:gridCol w="1186329">
                  <a:extLst>
                    <a:ext uri="{9D8B030D-6E8A-4147-A177-3AD203B41FA5}">
                      <a16:colId xmlns:a16="http://schemas.microsoft.com/office/drawing/2014/main" val="2746623411"/>
                    </a:ext>
                  </a:extLst>
                </a:gridCol>
                <a:gridCol w="1260699">
                  <a:extLst>
                    <a:ext uri="{9D8B030D-6E8A-4147-A177-3AD203B41FA5}">
                      <a16:colId xmlns:a16="http://schemas.microsoft.com/office/drawing/2014/main" val="135494172"/>
                    </a:ext>
                  </a:extLst>
                </a:gridCol>
                <a:gridCol w="1527006">
                  <a:extLst>
                    <a:ext uri="{9D8B030D-6E8A-4147-A177-3AD203B41FA5}">
                      <a16:colId xmlns:a16="http://schemas.microsoft.com/office/drawing/2014/main" val="3275007720"/>
                    </a:ext>
                  </a:extLst>
                </a:gridCol>
                <a:gridCol w="771282">
                  <a:extLst>
                    <a:ext uri="{9D8B030D-6E8A-4147-A177-3AD203B41FA5}">
                      <a16:colId xmlns:a16="http://schemas.microsoft.com/office/drawing/2014/main" val="2027004240"/>
                    </a:ext>
                  </a:extLst>
                </a:gridCol>
                <a:gridCol w="1186329">
                  <a:extLst>
                    <a:ext uri="{9D8B030D-6E8A-4147-A177-3AD203B41FA5}">
                      <a16:colId xmlns:a16="http://schemas.microsoft.com/office/drawing/2014/main" val="3251499407"/>
                    </a:ext>
                  </a:extLst>
                </a:gridCol>
              </a:tblGrid>
              <a:tr h="598712">
                <a:tc>
                  <a:txBody>
                    <a:bodyPr/>
                    <a:lstStyle/>
                    <a:p>
                      <a:r>
                        <a:rPr lang="en-US" sz="1600" smtClean="0"/>
                        <a:t>Rank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Computer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Cores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HPL Rmax (PFLOPS)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HPCG</a:t>
                      </a:r>
                    </a:p>
                    <a:p>
                      <a:r>
                        <a:rPr lang="en-US" sz="1600" smtClean="0"/>
                        <a:t>(PFLOPS)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HPCG / HPL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Graph500</a:t>
                      </a:r>
                      <a:r>
                        <a:rPr lang="en-US" sz="1600" baseline="0" smtClean="0"/>
                        <a:t> </a:t>
                      </a:r>
                    </a:p>
                    <a:p>
                      <a:r>
                        <a:rPr lang="en-US" sz="1600" baseline="0" smtClean="0"/>
                        <a:t>(TTEPS)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315057"/>
                  </a:ext>
                </a:extLst>
              </a:tr>
              <a:tr h="541692"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Sunway</a:t>
                      </a:r>
                      <a:r>
                        <a:rPr lang="en-US" sz="1400" baseline="0" smtClean="0"/>
                        <a:t> TaihuLight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10,649,600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93 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0.371 (3)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0.4%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23.8 (2)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722941"/>
                  </a:ext>
                </a:extLst>
              </a:tr>
              <a:tr h="541692">
                <a:tc>
                  <a:txBody>
                    <a:bodyPr/>
                    <a:lstStyle/>
                    <a:p>
                      <a:r>
                        <a:rPr lang="en-US" sz="1400" smtClean="0"/>
                        <a:t>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NUDT Tianhe-2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3,120,000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33.9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0.588 (1)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1.7%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2.1 (8)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499601"/>
                  </a:ext>
                </a:extLst>
              </a:tr>
              <a:tr h="313611">
                <a:tc>
                  <a:txBody>
                    <a:bodyPr/>
                    <a:lstStyle/>
                    <a:p>
                      <a:r>
                        <a:rPr lang="en-US" sz="1400" smtClean="0"/>
                        <a:t>3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Cray Titan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560,640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17.6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0.322 (5)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1.8%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774198"/>
                  </a:ext>
                </a:extLst>
              </a:tr>
              <a:tr h="541692">
                <a:tc>
                  <a:txBody>
                    <a:bodyPr/>
                    <a:lstStyle/>
                    <a:p>
                      <a:r>
                        <a:rPr lang="en-US" sz="1400" smtClean="0"/>
                        <a:t>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IBM Sequoia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1,572,864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17.2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0.330 (4)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1.9%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23.7 (3)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760282"/>
                  </a:ext>
                </a:extLst>
              </a:tr>
              <a:tr h="313611">
                <a:tc>
                  <a:txBody>
                    <a:bodyPr/>
                    <a:lstStyle/>
                    <a:p>
                      <a:r>
                        <a:rPr lang="en-US" sz="1400" smtClean="0"/>
                        <a:t>5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Cray Cori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622,336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023131"/>
                  </a:ext>
                </a:extLst>
              </a:tr>
              <a:tr h="541692">
                <a:tc>
                  <a:txBody>
                    <a:bodyPr/>
                    <a:lstStyle/>
                    <a:p>
                      <a:r>
                        <a:rPr lang="en-US" sz="1400" smtClean="0"/>
                        <a:t>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Fujitsu</a:t>
                      </a:r>
                      <a:r>
                        <a:rPr lang="en-US" sz="1400" baseline="0" smtClean="0"/>
                        <a:t> Oakforest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556,104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13.6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455852"/>
                  </a:ext>
                </a:extLst>
              </a:tr>
              <a:tr h="541692">
                <a:tc>
                  <a:txBody>
                    <a:bodyPr/>
                    <a:lstStyle/>
                    <a:p>
                      <a:r>
                        <a:rPr lang="en-US" sz="1400" smtClean="0"/>
                        <a:t>7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Fujitsu</a:t>
                      </a:r>
                      <a:r>
                        <a:rPr lang="en-US" sz="1400" baseline="0" smtClean="0"/>
                        <a:t> K computer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705,024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10.5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0.554 (2)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5.3%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38.6 (1)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015636"/>
                  </a:ext>
                </a:extLst>
              </a:tr>
              <a:tr h="541692">
                <a:tc>
                  <a:txBody>
                    <a:bodyPr/>
                    <a:lstStyle/>
                    <a:p>
                      <a:r>
                        <a:rPr lang="en-US" sz="1400" smtClean="0"/>
                        <a:t>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Cray Piz Daint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206,720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9.8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294818"/>
                  </a:ext>
                </a:extLst>
              </a:tr>
              <a:tr h="313611">
                <a:tc>
                  <a:txBody>
                    <a:bodyPr/>
                    <a:lstStyle/>
                    <a:p>
                      <a:r>
                        <a:rPr lang="en-US" sz="1400" smtClean="0"/>
                        <a:t>9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IBM Mira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786,432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8.6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0.167 (7)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1.9%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14.9 (4)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757587"/>
                  </a:ext>
                </a:extLst>
              </a:tr>
              <a:tr h="313611">
                <a:tc>
                  <a:txBody>
                    <a:bodyPr/>
                    <a:lstStyle/>
                    <a:p>
                      <a:r>
                        <a:rPr lang="en-US" sz="1400" smtClean="0"/>
                        <a:t>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Cray Trinity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301,056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8.1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0.183</a:t>
                      </a:r>
                      <a:r>
                        <a:rPr lang="en-US" sz="1400" baseline="0" smtClean="0"/>
                        <a:t> (6)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2.3%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214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81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61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8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8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1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73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smtClean="0"/>
              <a:t>Parallel computing: what and why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713" y="1447801"/>
            <a:ext cx="8240747" cy="3831996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mtClean="0"/>
              <a:t>Parallel computing studies how to use multiple computers together to solve a problem.</a:t>
            </a:r>
          </a:p>
          <a:p>
            <a:pPr>
              <a:defRPr/>
            </a:pPr>
            <a:r>
              <a:rPr lang="en-US" smtClean="0"/>
              <a:t>Allows solving complicated problems faster.</a:t>
            </a:r>
          </a:p>
          <a:p>
            <a:pPr lvl="1">
              <a:defRPr/>
            </a:pPr>
            <a:r>
              <a:rPr lang="en-US" smtClean="0"/>
              <a:t>Ideally, with </a:t>
            </a:r>
            <a:r>
              <a:rPr lang="en-US" i="1" smtClean="0"/>
              <a:t>k</a:t>
            </a:r>
            <a:r>
              <a:rPr lang="en-US" smtClean="0"/>
              <a:t> processors we can solve a problem </a:t>
            </a:r>
            <a:r>
              <a:rPr lang="en-US" i="1" smtClean="0"/>
              <a:t>k</a:t>
            </a:r>
            <a:r>
              <a:rPr lang="en-US" smtClean="0"/>
              <a:t> times faster.</a:t>
            </a:r>
          </a:p>
          <a:p>
            <a:pPr lvl="1">
              <a:defRPr/>
            </a:pPr>
            <a:r>
              <a:rPr lang="en-US" smtClean="0"/>
              <a:t>Also more memory to solve larger problems, or same problem with more accuracy.</a:t>
            </a:r>
          </a:p>
          <a:p>
            <a:pPr lvl="1">
              <a:defRPr/>
            </a:pPr>
            <a:r>
              <a:rPr lang="en-US" smtClean="0"/>
              <a:t>May be more fault tolerant; but also more prone to faults.</a:t>
            </a:r>
          </a:p>
          <a:p>
            <a:pPr>
              <a:defRPr/>
            </a:pPr>
            <a:r>
              <a:rPr lang="en-US" smtClean="0"/>
              <a:t>Almost all modern computer systems are parallel.</a:t>
            </a:r>
            <a:endParaRPr lang="en-US"/>
          </a:p>
          <a:p>
            <a:pPr lvl="1">
              <a:defRPr/>
            </a:pPr>
            <a:r>
              <a:rPr lang="en-US"/>
              <a:t>Multicores, GPUs, cloud computing, etc.</a:t>
            </a:r>
          </a:p>
          <a:p>
            <a:pPr>
              <a:defRPr/>
            </a:pPr>
            <a:r>
              <a:rPr lang="en-US"/>
              <a:t>Parallel computing crucial for modern </a:t>
            </a:r>
            <a:r>
              <a:rPr lang="en-US" smtClean="0"/>
              <a:t>large scale applications</a:t>
            </a:r>
            <a:r>
              <a:rPr lang="en-US"/>
              <a:t>, </a:t>
            </a:r>
            <a:r>
              <a:rPr lang="en-US" smtClean="0"/>
              <a:t>e.g. physical simulations, </a:t>
            </a:r>
            <a:r>
              <a:rPr lang="en-US"/>
              <a:t>data </a:t>
            </a:r>
            <a:r>
              <a:rPr lang="en-US" smtClean="0"/>
              <a:t>minining, machine learning. </a:t>
            </a:r>
            <a:endParaRPr lang="en-US"/>
          </a:p>
          <a:p>
            <a:pPr>
              <a:defRPr/>
            </a:pPr>
            <a:endParaRPr lang="en-US" smtClean="0"/>
          </a:p>
          <a:p>
            <a:pPr lvl="1">
              <a:defRPr/>
            </a:pPr>
            <a:endParaRPr lang="en-US"/>
          </a:p>
        </p:txBody>
      </p:sp>
      <p:sp>
        <p:nvSpPr>
          <p:cNvPr id="8196" name="AutoShape 2" descr="https://computing.llnl.gov/tutorials/parallel_comp/images/simulations01.jpg"/>
          <p:cNvSpPr>
            <a:spLocks noChangeAspect="1" noChangeArrowheads="1"/>
          </p:cNvSpPr>
          <p:nvPr/>
        </p:nvSpPr>
        <p:spPr bwMode="auto">
          <a:xfrm>
            <a:off x="155575" y="-1524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pic>
        <p:nvPicPr>
          <p:cNvPr id="9" name="Picture 2" descr="http://azchipka.thechipkahouse.com/wp-content/uploads/sites/2/2013/12/insidemulticor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13" y="5225703"/>
            <a:ext cx="1930298" cy="1632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http://regmedia.co.uk/2012/03/22/nvidia_kepler_die_sho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487" y="5284347"/>
            <a:ext cx="1451065" cy="1332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 descr="http://img.mp.itc.cn/upload/20160623/f394f617454e4b74b0e5049836ff9fc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029" y="5148952"/>
            <a:ext cx="4075617" cy="160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1886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8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16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Course texts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4235824" cy="47244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sz="2000" smtClean="0"/>
              <a:t>Course materials </a:t>
            </a:r>
            <a:r>
              <a:rPr lang="en-US" sz="2000" smtClean="0"/>
              <a:t>partly</a:t>
            </a:r>
            <a:r>
              <a:rPr lang="en-US" sz="2000" smtClean="0"/>
              <a:t> </a:t>
            </a:r>
            <a:r>
              <a:rPr lang="en-US" sz="2000" smtClean="0"/>
              <a:t>taken from the following texts.</a:t>
            </a:r>
          </a:p>
          <a:p>
            <a:pPr lvl="1">
              <a:defRPr/>
            </a:pPr>
            <a:r>
              <a:rPr lang="en-US" sz="1900" smtClean="0"/>
              <a:t>But all topics covered by lecture slides.</a:t>
            </a:r>
          </a:p>
          <a:p>
            <a:pPr>
              <a:defRPr/>
            </a:pPr>
            <a:r>
              <a:rPr lang="en-US" sz="2000" i="1" smtClean="0"/>
              <a:t>Introduction to Parallel Computing</a:t>
            </a:r>
            <a:r>
              <a:rPr lang="en-US" sz="2000" smtClean="0"/>
              <a:t>. Grama, Karypis, Kumar, Gupta. Pearson, 2003.</a:t>
            </a:r>
          </a:p>
          <a:p>
            <a:pPr>
              <a:defRPr/>
            </a:pPr>
            <a:r>
              <a:rPr lang="en-US" sz="2000" i="1" smtClean="0"/>
              <a:t>An Introduction to Parallel Programming</a:t>
            </a:r>
            <a:r>
              <a:rPr lang="en-US" sz="2000" smtClean="0"/>
              <a:t>.  Peter Pacheco.  Morgan Kaufmann 2011.</a:t>
            </a:r>
          </a:p>
          <a:p>
            <a:pPr>
              <a:defRPr/>
            </a:pPr>
            <a:r>
              <a:rPr lang="en-US" sz="2000" i="1" smtClean="0"/>
              <a:t>Programming Massively Parallel Processors</a:t>
            </a:r>
            <a:r>
              <a:rPr lang="en-US" sz="2000" smtClean="0"/>
              <a:t>.  Kirk, Hwu. Morgan </a:t>
            </a:r>
            <a:r>
              <a:rPr lang="en-US" sz="2000"/>
              <a:t>Kaufmann </a:t>
            </a:r>
            <a:r>
              <a:rPr lang="en-US" sz="2000" smtClean="0"/>
              <a:t>2016.</a:t>
            </a:r>
            <a:endParaRPr lang="en-US" sz="2000" smtClean="0"/>
          </a:p>
          <a:p>
            <a:pPr>
              <a:defRPr/>
            </a:pPr>
            <a:r>
              <a:rPr lang="en-US" sz="2000" i="1" smtClean="0"/>
              <a:t>CUDA </a:t>
            </a:r>
            <a:r>
              <a:rPr lang="en-US" sz="2000" i="1"/>
              <a:t>by </a:t>
            </a:r>
            <a:r>
              <a:rPr lang="en-US" sz="2000" i="1" smtClean="0"/>
              <a:t>Example</a:t>
            </a:r>
            <a:r>
              <a:rPr lang="en-US" sz="2000" smtClean="0"/>
              <a:t>.  Sanders, Kandrot.</a:t>
            </a:r>
            <a:r>
              <a:rPr lang="en-US" sz="2000" i="1" smtClean="0"/>
              <a:t> </a:t>
            </a:r>
            <a:r>
              <a:rPr lang="en-US" sz="2000" smtClean="0">
                <a:cs typeface="Arial" panose="020B0604020202020204" pitchFamily="34" charset="0"/>
              </a:rPr>
              <a:t>Addison-Wesley 2010.</a:t>
            </a:r>
            <a:endParaRPr lang="en-US" sz="2000">
              <a:cs typeface="Arial" panose="020B0604020202020204" pitchFamily="34" charset="0"/>
            </a:endParaRPr>
          </a:p>
          <a:p>
            <a:pPr>
              <a:defRPr/>
            </a:pPr>
            <a:endParaRPr lang="en-US" sz="2000">
              <a:solidFill>
                <a:schemeClr val="accent2"/>
              </a:solidFill>
            </a:endParaRPr>
          </a:p>
          <a:p>
            <a:pPr lvl="1">
              <a:defRPr/>
            </a:pPr>
            <a:endParaRPr lang="en-US" sz="1800"/>
          </a:p>
          <a:p>
            <a:pPr>
              <a:defRPr/>
            </a:pPr>
            <a:endParaRPr lang="en-US" sz="2000" i="1"/>
          </a:p>
        </p:txBody>
      </p:sp>
      <p:pic>
        <p:nvPicPr>
          <p:cNvPr id="30724" name="Picture 2" descr="http://ecx.images-amazon.com/images/I/51dMzTYk0uL._SX307_BO1,204,203,20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888" y="1247775"/>
            <a:ext cx="1768475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4" descr="http://ecx.images-amazon.com/images/I/51acWAlOsSL._SX403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800" y="1247775"/>
            <a:ext cx="2036763" cy="251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7" name="Picture 6" descr="http://www-fp.pearsonhighered.com/bigcovers/013138768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863" y="4343400"/>
            <a:ext cx="191770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Image result for programming massively parallel processors a hands-on approac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886" y="4336400"/>
            <a:ext cx="1815380" cy="223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Course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712" y="1447800"/>
            <a:ext cx="7927387" cy="493758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mtClean="0"/>
              <a:t>To </a:t>
            </a:r>
            <a:r>
              <a:rPr lang="en-GB" smtClean="0"/>
              <a:t>understand the concepts </a:t>
            </a:r>
            <a:r>
              <a:rPr lang="en-GB"/>
              <a:t>and techniques of parallel </a:t>
            </a:r>
            <a:r>
              <a:rPr lang="en-GB" smtClean="0"/>
              <a:t>computing, and take advantage of the capabilities of </a:t>
            </a:r>
            <a:r>
              <a:rPr lang="en-GB"/>
              <a:t>modern systems.</a:t>
            </a:r>
          </a:p>
          <a:p>
            <a:pPr lvl="1">
              <a:spcAft>
                <a:spcPct val="20000"/>
              </a:spcAft>
              <a:defRPr/>
            </a:pPr>
            <a:r>
              <a:rPr lang="en-US" smtClean="0"/>
              <a:t>Parallel </a:t>
            </a:r>
            <a:r>
              <a:rPr lang="en-US"/>
              <a:t>hardware models and interaction with parallel software.</a:t>
            </a:r>
          </a:p>
          <a:p>
            <a:pPr lvl="1">
              <a:spcAft>
                <a:spcPct val="20000"/>
              </a:spcAft>
              <a:defRPr/>
            </a:pPr>
            <a:r>
              <a:rPr lang="en-US" smtClean="0"/>
              <a:t>Power </a:t>
            </a:r>
            <a:r>
              <a:rPr lang="en-US"/>
              <a:t>and limitations of </a:t>
            </a:r>
            <a:r>
              <a:rPr lang="en-US" smtClean="0"/>
              <a:t>parallelism.</a:t>
            </a:r>
            <a:endParaRPr lang="en-US"/>
          </a:p>
          <a:p>
            <a:pPr lvl="1">
              <a:spcAft>
                <a:spcPct val="20000"/>
              </a:spcAft>
              <a:defRPr/>
            </a:pPr>
            <a:r>
              <a:rPr lang="en-US" smtClean="0"/>
              <a:t>Efficient </a:t>
            </a:r>
            <a:r>
              <a:rPr lang="en-US"/>
              <a:t>parallel </a:t>
            </a:r>
            <a:r>
              <a:rPr lang="en-US" smtClean="0"/>
              <a:t>algorithms for important problems.</a:t>
            </a:r>
            <a:endParaRPr lang="en-US"/>
          </a:p>
          <a:p>
            <a:pPr>
              <a:defRPr/>
            </a:pPr>
            <a:endParaRPr lang="en-US" smtClean="0"/>
          </a:p>
          <a:p>
            <a:pPr lvl="1">
              <a:defRPr/>
            </a:pPr>
            <a:endParaRPr lang="en-US"/>
          </a:p>
        </p:txBody>
      </p:sp>
      <p:sp>
        <p:nvSpPr>
          <p:cNvPr id="8196" name="AutoShape 2" descr="https://computing.llnl.gov/tutorials/parallel_comp/images/simulations01.jpg"/>
          <p:cNvSpPr>
            <a:spLocks noChangeAspect="1" noChangeArrowheads="1"/>
          </p:cNvSpPr>
          <p:nvPr/>
        </p:nvSpPr>
        <p:spPr bwMode="auto">
          <a:xfrm>
            <a:off x="155575" y="-1524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323207968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189" y="1160463"/>
            <a:ext cx="3287712" cy="193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20" descr="http://spectrum.ieee.org/img/06NWGraph5002013master-13714902311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750" y="3001963"/>
            <a:ext cx="2133600" cy="163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smtClean="0"/>
              <a:t>Applications</a:t>
            </a:r>
          </a:p>
        </p:txBody>
      </p:sp>
      <p:pic>
        <p:nvPicPr>
          <p:cNvPr id="2560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3" y="1160463"/>
            <a:ext cx="1677987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638" y="2959100"/>
            <a:ext cx="1789112" cy="181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7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538" y="4813300"/>
            <a:ext cx="3954462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8" name="Content Placeholder 2"/>
          <p:cNvSpPr>
            <a:spLocks noGrp="1"/>
          </p:cNvSpPr>
          <p:nvPr>
            <p:ph idx="1"/>
          </p:nvPr>
        </p:nvSpPr>
        <p:spPr>
          <a:xfrm>
            <a:off x="471488" y="1371599"/>
            <a:ext cx="4129999" cy="5347699"/>
          </a:xfrm>
        </p:spPr>
        <p:txBody>
          <a:bodyPr>
            <a:normAutofit/>
          </a:bodyPr>
          <a:lstStyle/>
          <a:p>
            <a:r>
              <a:rPr lang="en-US" altLang="en-US" sz="2200" smtClean="0"/>
              <a:t>Fluid dynamics, weather prediction, climate modeling.</a:t>
            </a:r>
          </a:p>
          <a:p>
            <a:r>
              <a:rPr lang="en-US" altLang="en-US" sz="2200" smtClean="0"/>
              <a:t>DNA, protein, drug structures and interactions.</a:t>
            </a:r>
          </a:p>
          <a:p>
            <a:r>
              <a:rPr lang="en-US" altLang="en-US" sz="2200" smtClean="0"/>
              <a:t>Quantum / atomic simulations, cosmological simulations.</a:t>
            </a:r>
          </a:p>
          <a:p>
            <a:r>
              <a:rPr lang="en-US" altLang="en-US" sz="2200"/>
              <a:t>Cryptoanalysis</a:t>
            </a:r>
            <a:r>
              <a:rPr lang="en-US" altLang="en-US" sz="2200" smtClean="0"/>
              <a:t>.</a:t>
            </a:r>
          </a:p>
          <a:p>
            <a:r>
              <a:rPr lang="en-US" altLang="en-US" sz="2200" smtClean="0"/>
              <a:t>Big data analytics.</a:t>
            </a:r>
          </a:p>
          <a:p>
            <a:r>
              <a:rPr lang="en-US" altLang="en-US" sz="2200"/>
              <a:t>Simulating financial and social behaviors</a:t>
            </a:r>
            <a:r>
              <a:rPr lang="en-US" altLang="en-US" sz="2200" smtClean="0"/>
              <a:t>.</a:t>
            </a:r>
          </a:p>
          <a:p>
            <a:r>
              <a:rPr lang="en-US" altLang="en-US" sz="2200" smtClean="0"/>
              <a:t>Machine learning </a:t>
            </a:r>
            <a:r>
              <a:rPr lang="en-US" altLang="en-US" sz="2200" smtClean="0"/>
              <a:t>and AI.</a:t>
            </a:r>
            <a:endParaRPr lang="en-US" altLang="en-US" sz="2200" smtClean="0"/>
          </a:p>
          <a:p>
            <a:r>
              <a:rPr lang="en-US" altLang="en-US" sz="2200" smtClean="0"/>
              <a:t>Simulating the human brain.</a:t>
            </a:r>
          </a:p>
          <a:p>
            <a:endParaRPr lang="en-US" altLang="en-US" sz="2000" smtClean="0"/>
          </a:p>
        </p:txBody>
      </p:sp>
    </p:spTree>
    <p:extLst>
      <p:ext uri="{BB962C8B-B14F-4D97-AF65-F5344CB8AC3E}">
        <p14:creationId xmlns:p14="http://schemas.microsoft.com/office/powerpoint/2010/main" val="16245668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hpc.canterbury.ac.nz/graphics/bgpScalingArch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040" y="4202571"/>
            <a:ext cx="3699960" cy="258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Parallel hardware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5090845" cy="5200406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Efficient parallel computing requires synergy between parallel hardware and software.</a:t>
            </a:r>
          </a:p>
          <a:p>
            <a:r>
              <a:rPr lang="en-US" smtClean="0"/>
              <a:t>Parallel system consists of multiple independent processors communicating over an interconnect.</a:t>
            </a:r>
          </a:p>
          <a:p>
            <a:r>
              <a:rPr lang="en-US" smtClean="0"/>
              <a:t>Unlike sequential (von Neumann) architecture, many parallel hardware designs.</a:t>
            </a:r>
          </a:p>
          <a:p>
            <a:pPr lvl="1"/>
            <a:r>
              <a:rPr lang="en-US" smtClean="0"/>
              <a:t>Different types of processors (multicores, manycores, FPGA, etc.).</a:t>
            </a:r>
          </a:p>
          <a:p>
            <a:pPr lvl="1"/>
            <a:r>
              <a:rPr lang="en-US" smtClean="0"/>
              <a:t>Heterogeneous designs combine multiple architectures, e.g. multicores and GPUs.</a:t>
            </a:r>
          </a:p>
          <a:p>
            <a:pPr lvl="1"/>
            <a:r>
              <a:rPr lang="en-US" smtClean="0"/>
              <a:t>Different interconnect designs.</a:t>
            </a:r>
          </a:p>
          <a:p>
            <a:pPr lvl="1"/>
            <a:r>
              <a:rPr lang="en-US" smtClean="0"/>
              <a:t>Communicate through shared memory, or message passing over network.</a:t>
            </a:r>
          </a:p>
          <a:p>
            <a:r>
              <a:rPr lang="en-US" smtClean="0"/>
              <a:t>Parallelism exists at many layers.</a:t>
            </a:r>
          </a:p>
          <a:p>
            <a:pPr lvl="1"/>
            <a:r>
              <a:rPr lang="en-US" smtClean="0"/>
              <a:t>Instruction, core, chip, node, rack, etc.</a:t>
            </a:r>
          </a:p>
          <a:p>
            <a:endParaRPr lang="en-US" smtClean="0"/>
          </a:p>
        </p:txBody>
      </p:sp>
      <p:pic>
        <p:nvPicPr>
          <p:cNvPr id="5" name="Picture 10" descr="http://m.eet.com/media/1123266/integrated_sensor_nodes_with_gsm_modems_fig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040" y="2630269"/>
            <a:ext cx="3755561" cy="172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http://m.eet.com/media/1045548/CBlueMulticoreFig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639" y="601247"/>
            <a:ext cx="1835262" cy="1787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127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icl.cs.utk.edu/projectsfiles/parsec/images/QR-DA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200" y="2049517"/>
            <a:ext cx="2606800" cy="344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Parallel software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9224"/>
            <a:ext cx="6452756" cy="5438775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Break a large problem into subproblems (tasks) that can be solved (somewhat) independently.</a:t>
            </a:r>
          </a:p>
          <a:p>
            <a:r>
              <a:rPr lang="en-US" smtClean="0"/>
              <a:t>OS and scheduler allocate tasks to different processors.</a:t>
            </a:r>
          </a:p>
          <a:p>
            <a:pPr lvl="1"/>
            <a:r>
              <a:rPr lang="en-US" smtClean="0"/>
              <a:t>Respect dependencies between tasks.</a:t>
            </a:r>
          </a:p>
          <a:p>
            <a:r>
              <a:rPr lang="en-US" smtClean="0"/>
              <a:t>Parallel software must be matched to the hardware.</a:t>
            </a:r>
          </a:p>
          <a:p>
            <a:pPr lvl="1"/>
            <a:r>
              <a:rPr lang="en-US" smtClean="0"/>
              <a:t>Similar amounts of concurrency </a:t>
            </a:r>
            <a:r>
              <a:rPr lang="en-US"/>
              <a:t>in software and hardware.</a:t>
            </a:r>
          </a:p>
          <a:p>
            <a:pPr lvl="1"/>
            <a:r>
              <a:rPr lang="en-US"/>
              <a:t>Hardware </a:t>
            </a:r>
            <a:r>
              <a:rPr lang="en-US" smtClean="0"/>
              <a:t>must adequately handle </a:t>
            </a:r>
            <a:r>
              <a:rPr lang="en-US"/>
              <a:t>software communication pattern.  </a:t>
            </a:r>
          </a:p>
          <a:p>
            <a:pPr lvl="1"/>
            <a:r>
              <a:rPr lang="en-US" smtClean="0"/>
              <a:t>No single hardware model suffices.</a:t>
            </a:r>
          </a:p>
          <a:p>
            <a:pPr lvl="1"/>
            <a:r>
              <a:rPr lang="en-US" smtClean="0"/>
              <a:t>Parallel software is often not portable.</a:t>
            </a:r>
          </a:p>
          <a:p>
            <a:r>
              <a:rPr lang="en-US" smtClean="0"/>
              <a:t>PRAM model tries to abstract parallel hardware.</a:t>
            </a:r>
          </a:p>
          <a:p>
            <a:pPr lvl="1"/>
            <a:r>
              <a:rPr lang="en-US" smtClean="0"/>
              <a:t>Useful for understanding inherent parallelism.</a:t>
            </a:r>
          </a:p>
          <a:p>
            <a:pPr lvl="1"/>
            <a:r>
              <a:rPr lang="en-US" smtClean="0"/>
              <a:t>Unrealistically discounts cost of communication.</a:t>
            </a:r>
          </a:p>
          <a:p>
            <a:pPr lvl="1"/>
            <a:endParaRPr lang="en-US" smtClean="0"/>
          </a:p>
          <a:p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8064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fensafitters.files.wordpress.com/2013/04/shutterstock_110485376-discussi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541" y="2383398"/>
            <a:ext cx="1836459" cy="1376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https://www.q-files.com/images/pages/galleries/1037/p18bgmen73achdpc1j5f17u81l2c43.jpg?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590" y="584679"/>
            <a:ext cx="1820410" cy="1669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http://www.threadbombing.com/data/media/3/traffic_jam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474" y="3810000"/>
            <a:ext cx="1756526" cy="123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Challenges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6930274" cy="5235073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Harnessing power of the masses.</a:t>
            </a:r>
          </a:p>
          <a:p>
            <a:pPr lvl="1"/>
            <a:r>
              <a:rPr lang="en-US" smtClean="0"/>
              <a:t>Easier said than done...</a:t>
            </a:r>
          </a:p>
          <a:p>
            <a:r>
              <a:rPr lang="en-US" smtClean="0"/>
              <a:t>Communication</a:t>
            </a:r>
          </a:p>
          <a:p>
            <a:pPr lvl="1"/>
            <a:r>
              <a:rPr lang="en-US" smtClean="0"/>
              <a:t>Processors compute faster than they can communicate.</a:t>
            </a:r>
          </a:p>
          <a:p>
            <a:pPr lvl="1"/>
            <a:r>
              <a:rPr lang="en-US" smtClean="0"/>
              <a:t>Problem gets worse as number of processors increases.</a:t>
            </a:r>
          </a:p>
          <a:p>
            <a:pPr lvl="1"/>
            <a:r>
              <a:rPr lang="en-US" smtClean="0"/>
              <a:t>Main bottleneck to parallel computing.</a:t>
            </a:r>
          </a:p>
          <a:p>
            <a:r>
              <a:rPr lang="en-US" smtClean="0"/>
              <a:t>Synchronization</a:t>
            </a:r>
            <a:endParaRPr lang="en-US"/>
          </a:p>
          <a:p>
            <a:pPr lvl="1"/>
            <a:r>
              <a:rPr lang="en-US" smtClean="0"/>
              <a:t>Tasks </a:t>
            </a:r>
            <a:r>
              <a:rPr lang="en-US" smtClean="0"/>
              <a:t>may interfere with each </a:t>
            </a:r>
            <a:r>
              <a:rPr lang="en-US" smtClean="0"/>
              <a:t>other, so can’t be done at same time.</a:t>
            </a:r>
            <a:endParaRPr lang="en-US" smtClean="0"/>
          </a:p>
          <a:p>
            <a:r>
              <a:rPr lang="en-US"/>
              <a:t>Scheduling</a:t>
            </a:r>
          </a:p>
          <a:p>
            <a:pPr lvl="1"/>
            <a:r>
              <a:rPr lang="en-US" smtClean="0"/>
              <a:t>Track and enforce dependencies</a:t>
            </a:r>
            <a:r>
              <a:rPr lang="en-US"/>
              <a:t>.</a:t>
            </a:r>
          </a:p>
          <a:p>
            <a:pPr lvl="1"/>
            <a:r>
              <a:rPr lang="en-US"/>
              <a:t>Find good allocation of tasks to processors</a:t>
            </a:r>
            <a:r>
              <a:rPr lang="en-US" smtClean="0"/>
              <a:t>.</a:t>
            </a:r>
          </a:p>
          <a:p>
            <a:pPr lvl="2"/>
            <a:r>
              <a:rPr lang="en-US" smtClean="0"/>
              <a:t>Data locality, heterogeneous processors</a:t>
            </a:r>
            <a:endParaRPr lang="en-US"/>
          </a:p>
          <a:p>
            <a:pPr lvl="1"/>
            <a:r>
              <a:rPr lang="en-US"/>
              <a:t>Maximize utilization and performance.</a:t>
            </a:r>
          </a:p>
          <a:p>
            <a:endParaRPr lang="en-US" smtClean="0"/>
          </a:p>
        </p:txBody>
      </p:sp>
      <p:pic>
        <p:nvPicPr>
          <p:cNvPr id="8" name="Picture 2" descr="http://blog.capterra.com/wp-content/uploads/2014/08/bigstock-D-Pen-And-Gantt-Chart-42601810-720x45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84" y="5426333"/>
            <a:ext cx="1706772" cy="106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47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Challenges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5827590" cy="5309821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Structured vs unstructured</a:t>
            </a:r>
          </a:p>
          <a:p>
            <a:pPr lvl="1"/>
            <a:r>
              <a:rPr lang="en-US" smtClean="0"/>
              <a:t>Structured problems can be solved with custom hardware.</a:t>
            </a:r>
          </a:p>
          <a:p>
            <a:pPr lvl="1"/>
            <a:r>
              <a:rPr lang="en-US" smtClean="0"/>
              <a:t>Unstructured problems more general, but less efficient.</a:t>
            </a:r>
          </a:p>
          <a:p>
            <a:r>
              <a:rPr lang="en-US" smtClean="0"/>
              <a:t>Inherent limitations</a:t>
            </a:r>
          </a:p>
          <a:p>
            <a:pPr lvl="1"/>
            <a:r>
              <a:rPr lang="en-US" smtClean="0"/>
              <a:t>Some problems are not (or don’t seem to be) parallelizable.</a:t>
            </a:r>
          </a:p>
          <a:p>
            <a:pPr lvl="2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Dijkstra’s shortest paths algorithm.</a:t>
            </a:r>
          </a:p>
          <a:p>
            <a:pPr lvl="1"/>
            <a:r>
              <a:rPr lang="en-US" smtClean="0"/>
              <a:t>Other problems require clever algorithms to become parallel.</a:t>
            </a:r>
          </a:p>
          <a:p>
            <a:pPr lvl="2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Fibonacci series (a</a:t>
            </a:r>
            <a:r>
              <a:rPr lang="en-US" baseline="-25000" smtClean="0"/>
              <a:t>n</a:t>
            </a:r>
            <a:r>
              <a:rPr lang="en-US" smtClean="0"/>
              <a:t> = a</a:t>
            </a:r>
            <a:r>
              <a:rPr lang="en-US" baseline="-25000" smtClean="0"/>
              <a:t>n-1</a:t>
            </a:r>
            <a:r>
              <a:rPr lang="en-US" smtClean="0"/>
              <a:t> + a</a:t>
            </a:r>
            <a:r>
              <a:rPr lang="en-US" baseline="-25000" smtClean="0"/>
              <a:t>n-2</a:t>
            </a:r>
            <a:r>
              <a:rPr lang="en-US" smtClean="0"/>
              <a:t>).</a:t>
            </a:r>
          </a:p>
          <a:p>
            <a:r>
              <a:rPr lang="en-US" smtClean="0"/>
              <a:t>The human factor</a:t>
            </a:r>
          </a:p>
          <a:p>
            <a:pPr lvl="1"/>
            <a:r>
              <a:rPr lang="en-US" smtClean="0"/>
              <a:t>Hard to keep track of concurrent events and dependencies.</a:t>
            </a:r>
          </a:p>
          <a:p>
            <a:pPr lvl="1"/>
            <a:r>
              <a:rPr lang="en-US" smtClean="0"/>
              <a:t>Parallel algorithms are hard(er) to design </a:t>
            </a:r>
            <a:r>
              <a:rPr lang="en-US" smtClean="0"/>
              <a:t>and </a:t>
            </a:r>
            <a:r>
              <a:rPr lang="en-US" smtClean="0"/>
              <a:t>debug.</a:t>
            </a:r>
          </a:p>
        </p:txBody>
      </p:sp>
      <p:pic>
        <p:nvPicPr>
          <p:cNvPr id="5" name="Picture 8" descr="http://walloid.com/wp-content/uploads/2015/08/Architect-1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875" y="3332902"/>
            <a:ext cx="2574437" cy="1718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 descr="http://postsfromthepath.com/wordpress/media/confusi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30" y="5106735"/>
            <a:ext cx="2582782" cy="162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social-physics.net/wp-content/uploads/2014/01/hepatitis_C_coauthorship_network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30" y="520292"/>
            <a:ext cx="2784484" cy="281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37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45987</TotalTime>
  <Words>1520</Words>
  <Application>Microsoft Office PowerPoint</Application>
  <PresentationFormat>On-screen Show (4:3)</PresentationFormat>
  <Paragraphs>284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KaiTi</vt:lpstr>
      <vt:lpstr>Arial</vt:lpstr>
      <vt:lpstr>Arial Black</vt:lpstr>
      <vt:lpstr>Symbol</vt:lpstr>
      <vt:lpstr>Times New Roman</vt:lpstr>
      <vt:lpstr>Wingdings</vt:lpstr>
      <vt:lpstr>Pixel</vt:lpstr>
      <vt:lpstr>Introduction</vt:lpstr>
      <vt:lpstr>Administrivia</vt:lpstr>
      <vt:lpstr>Parallel computing: what and why</vt:lpstr>
      <vt:lpstr>Course objectives</vt:lpstr>
      <vt:lpstr>Applications</vt:lpstr>
      <vt:lpstr>Parallel hardware</vt:lpstr>
      <vt:lpstr>Parallel software</vt:lpstr>
      <vt:lpstr>Challenges</vt:lpstr>
      <vt:lpstr>Challenges</vt:lpstr>
      <vt:lpstr>Course outline</vt:lpstr>
      <vt:lpstr>A brief history</vt:lpstr>
      <vt:lpstr>Moore’s Law and parallel computing</vt:lpstr>
      <vt:lpstr>Moore’s Law and performance</vt:lpstr>
      <vt:lpstr>Moore’s Law revisited</vt:lpstr>
      <vt:lpstr>The state of the art</vt:lpstr>
      <vt:lpstr>Top 500 list</vt:lpstr>
      <vt:lpstr>Top 500 - Trends</vt:lpstr>
      <vt:lpstr>Top 500 – Architecture</vt:lpstr>
      <vt:lpstr>Top 500 – Interconnect </vt:lpstr>
      <vt:lpstr>Top 500 – Applications</vt:lpstr>
      <vt:lpstr>Other performance measures</vt:lpstr>
      <vt:lpstr>Other performance measures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Course texts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Lower Bounds in Distributed Computing</dc:title>
  <dc:creator>Rui</dc:creator>
  <cp:lastModifiedBy>Rui Fan</cp:lastModifiedBy>
  <cp:revision>3342</cp:revision>
  <cp:lastPrinted>2019-02-18T12:29:52Z</cp:lastPrinted>
  <dcterms:created xsi:type="dcterms:W3CDTF">2004-01-06T19:40:29Z</dcterms:created>
  <dcterms:modified xsi:type="dcterms:W3CDTF">2019-02-18T12:33:34Z</dcterms:modified>
</cp:coreProperties>
</file>